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Roboto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jp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5" Type="http://schemas.openxmlformats.org/officeDocument/2006/relationships/image" Target="../media/image3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hyperlink" Target="https://www.youtube.com/watch?v=o9f2x5YUPoA&amp;t=1s" TargetMode="External"/><Relationship Id="rId5" Type="http://schemas.openxmlformats.org/officeDocument/2006/relationships/image" Target="../media/image25.jpg"/><Relationship Id="rId6" Type="http://schemas.openxmlformats.org/officeDocument/2006/relationships/image" Target="../media/image1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youtube.com/watch?v=YP-726upKFU" TargetMode="External"/><Relationship Id="rId4" Type="http://schemas.openxmlformats.org/officeDocument/2006/relationships/image" Target="../media/image35.jpg"/><Relationship Id="rId5" Type="http://schemas.openxmlformats.org/officeDocument/2006/relationships/image" Target="../media/image22.jpg"/><Relationship Id="rId6" Type="http://schemas.openxmlformats.org/officeDocument/2006/relationships/image" Target="../media/image21.jpg"/><Relationship Id="rId7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jpg"/><Relationship Id="rId4" Type="http://schemas.openxmlformats.org/officeDocument/2006/relationships/image" Target="../media/image43.png"/><Relationship Id="rId5" Type="http://schemas.openxmlformats.org/officeDocument/2006/relationships/image" Target="../media/image4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jpg"/><Relationship Id="rId4" Type="http://schemas.openxmlformats.org/officeDocument/2006/relationships/image" Target="../media/image4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jpg"/><Relationship Id="rId4" Type="http://schemas.openxmlformats.org/officeDocument/2006/relationships/image" Target="../media/image46.jpg"/><Relationship Id="rId5" Type="http://schemas.openxmlformats.org/officeDocument/2006/relationships/image" Target="../media/image45.png"/><Relationship Id="rId6" Type="http://schemas.openxmlformats.org/officeDocument/2006/relationships/image" Target="../media/image4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jpg"/><Relationship Id="rId4" Type="http://schemas.openxmlformats.org/officeDocument/2006/relationships/image" Target="../media/image42.png"/><Relationship Id="rId5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jpg"/><Relationship Id="rId4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jp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jp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jp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bhphotovideo.com/c/product/1157871-REG/benro_tad37c_adventure_8x_carbon_fiber.html" TargetMode="External"/><Relationship Id="rId10" Type="http://schemas.openxmlformats.org/officeDocument/2006/relationships/hyperlink" Target="https://www.amazon.com/Pixnor-Tripod-Camera-Camcorder-Bracket/dp/B01EFI8LOO" TargetMode="External"/><Relationship Id="rId13" Type="http://schemas.openxmlformats.org/officeDocument/2006/relationships/hyperlink" Target="https://www.mathworks.com/help/physmod/elec/examples/stepper-motor-with-control.html" TargetMode="External"/><Relationship Id="rId12" Type="http://schemas.openxmlformats.org/officeDocument/2006/relationships/hyperlink" Target="https://encyclopedia2.thefreedictionary.com/Gyroscopic+Integrator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jpg"/><Relationship Id="rId4" Type="http://schemas.openxmlformats.org/officeDocument/2006/relationships/hyperlink" Target="https://www.seeedstudio.com/Crazyflie-2.0-Spare-7x16-mm-coreless-DC-motor-with-connector-p-2115.html" TargetMode="External"/><Relationship Id="rId9" Type="http://schemas.openxmlformats.org/officeDocument/2006/relationships/hyperlink" Target="https://www.inventables.com/technologies/stepper-motor-nema-17" TargetMode="External"/><Relationship Id="rId15" Type="http://schemas.openxmlformats.org/officeDocument/2006/relationships/hyperlink" Target="http://ctms.engin.umich.edu/CTMS/index.php?example=MotorPosition&amp;section=SimulinkModeling" TargetMode="External"/><Relationship Id="rId14" Type="http://schemas.openxmlformats.org/officeDocument/2006/relationships/hyperlink" Target="https://www.mathworks.com/help/physmod/elec/examples/stepper-motor-with-control.html" TargetMode="External"/><Relationship Id="rId16" Type="http://schemas.openxmlformats.org/officeDocument/2006/relationships/hyperlink" Target="https://repository.upenn.edu/cgi/viewcontent.cgi?article=1705&amp;context=edissertations" TargetMode="External"/><Relationship Id="rId5" Type="http://schemas.openxmlformats.org/officeDocument/2006/relationships/hyperlink" Target="http://users.physics.harvard.edu/~morii/phys151/lectures/Lecture09.pdf" TargetMode="External"/><Relationship Id="rId6" Type="http://schemas.openxmlformats.org/officeDocument/2006/relationships/hyperlink" Target="http://s3.amazonaws.com/www.mathnasium.com/upload/806/images/headatchalkboard.png" TargetMode="External"/><Relationship Id="rId7" Type="http://schemas.openxmlformats.org/officeDocument/2006/relationships/hyperlink" Target="https://www.mathworks.com/help/physmod/elec/examples/stepper-motor-with-control.html" TargetMode="External"/><Relationship Id="rId8" Type="http://schemas.openxmlformats.org/officeDocument/2006/relationships/hyperlink" Target="https://store.bitcraze.io/products/6-mm-dc-motor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37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jpg"/><Relationship Id="rId4" Type="http://schemas.openxmlformats.org/officeDocument/2006/relationships/image" Target="../media/image20.jpg"/><Relationship Id="rId5" Type="http://schemas.openxmlformats.org/officeDocument/2006/relationships/image" Target="../media/image4.jpg"/><Relationship Id="rId6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Relationship Id="rId4" Type="http://schemas.openxmlformats.org/officeDocument/2006/relationships/image" Target="../media/image13.jpg"/><Relationship Id="rId5" Type="http://schemas.openxmlformats.org/officeDocument/2006/relationships/image" Target="../media/image3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183 DB Midterm Presentation </a:t>
            </a:r>
            <a:endParaRPr/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4  </a:t>
            </a:r>
            <a:br>
              <a:rPr lang="en"/>
            </a:br>
            <a:r>
              <a:rPr i="1" lang="en"/>
              <a:t>Team Parsley</a:t>
            </a:r>
            <a:endParaRPr i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Lin Li, Amir Omidfar, Wilson Chang, Angel Jimenez</a:t>
            </a:r>
            <a:r>
              <a:rPr lang="en" sz="1400"/>
              <a:t> </a:t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825" y="0"/>
            <a:ext cx="791174" cy="79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 rotWithShape="1">
          <a:blip r:embed="rId4">
            <a:alphaModFix/>
          </a:blip>
          <a:srcRect b="0" l="16098" r="8848" t="28952"/>
          <a:stretch/>
        </p:blipFill>
        <p:spPr>
          <a:xfrm>
            <a:off x="3927625" y="3763800"/>
            <a:ext cx="1147900" cy="116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Simulation: Updating State Information</a:t>
            </a:r>
            <a:endParaRPr/>
          </a:p>
        </p:txBody>
      </p:sp>
      <p:sp>
        <p:nvSpPr>
          <p:cNvPr id="153" name="Shape 15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50" y="2231525"/>
            <a:ext cx="4616625" cy="23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2725" y="2257776"/>
            <a:ext cx="4111893" cy="23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2825" y="0"/>
            <a:ext cx="791174" cy="79117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 txBox="1"/>
          <p:nvPr/>
        </p:nvSpPr>
        <p:spPr>
          <a:xfrm>
            <a:off x="558477" y="1778975"/>
            <a:ext cx="34563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adding the state updating gate</a:t>
            </a:r>
            <a:endParaRPr/>
          </a:p>
        </p:txBody>
      </p:sp>
      <p:sp>
        <p:nvSpPr>
          <p:cNvPr id="158" name="Shape 158"/>
          <p:cNvSpPr txBox="1"/>
          <p:nvPr/>
        </p:nvSpPr>
        <p:spPr>
          <a:xfrm>
            <a:off x="5099101" y="1778975"/>
            <a:ext cx="34563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adding the state updating gate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432525" y="50427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: Tests and Conclusion </a:t>
            </a:r>
            <a:endParaRPr/>
          </a:p>
        </p:txBody>
      </p:sp>
      <p:sp>
        <p:nvSpPr>
          <p:cNvPr id="164" name="Shape 16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1961425"/>
            <a:ext cx="3451850" cy="212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/>
          <p:nvPr/>
        </p:nvSpPr>
        <p:spPr>
          <a:xfrm>
            <a:off x="1301925" y="4366250"/>
            <a:ext cx="67563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Test Video</a:t>
            </a:r>
            <a:r>
              <a:rPr lang="en"/>
              <a:t>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https://www.youtube.com/watch?v=o9f2x5YUPoA&amp;t=1s</a:t>
            </a:r>
            <a:endParaRPr/>
          </a:p>
        </p:txBody>
      </p:sp>
      <p:pic>
        <p:nvPicPr>
          <p:cNvPr id="167" name="Shape 1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2825" y="0"/>
            <a:ext cx="791174" cy="79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3088" y="2522200"/>
            <a:ext cx="4733725" cy="135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 txBox="1"/>
          <p:nvPr/>
        </p:nvSpPr>
        <p:spPr>
          <a:xfrm>
            <a:off x="4107600" y="1961425"/>
            <a:ext cx="4878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key parameters that are obtained from the simulation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Simulation: Result Demo Video</a:t>
            </a:r>
            <a:endParaRPr/>
          </a:p>
        </p:txBody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224925" y="1919088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Demo Video: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https://www.youtube.com/watch?v=YP-726upKFU</a:t>
            </a:r>
            <a:endParaRPr/>
          </a:p>
        </p:txBody>
      </p:sp>
      <p:sp>
        <p:nvSpPr>
          <p:cNvPr id="176" name="Shape 17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7" name="Shape 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2825" y="0"/>
            <a:ext cx="791174" cy="79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913" y="2595813"/>
            <a:ext cx="4733725" cy="135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0425" y="2608049"/>
            <a:ext cx="3051826" cy="117985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135375" y="2166900"/>
            <a:ext cx="61908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The key parameters that are obtained from the simulation</a:t>
            </a:r>
            <a:endParaRPr/>
          </a:p>
        </p:txBody>
      </p:sp>
      <p:sp>
        <p:nvSpPr>
          <p:cNvPr id="181" name="Shape 181"/>
          <p:cNvSpPr txBox="1"/>
          <p:nvPr/>
        </p:nvSpPr>
        <p:spPr>
          <a:xfrm>
            <a:off x="5916163" y="2195400"/>
            <a:ext cx="31851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Actual available load for the controller</a:t>
            </a:r>
            <a:endParaRPr/>
          </a:p>
        </p:txBody>
      </p:sp>
      <p:pic>
        <p:nvPicPr>
          <p:cNvPr id="182" name="Shape 1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93937" y="2972499"/>
            <a:ext cx="791175" cy="60336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Shape 183"/>
          <p:cNvSpPr txBox="1"/>
          <p:nvPr/>
        </p:nvSpPr>
        <p:spPr>
          <a:xfrm>
            <a:off x="5034825" y="2674200"/>
            <a:ext cx="26532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Application</a:t>
            </a:r>
            <a:endParaRPr sz="1200"/>
          </a:p>
        </p:txBody>
      </p:sp>
      <p:sp>
        <p:nvSpPr>
          <p:cNvPr id="184" name="Shape 184"/>
          <p:cNvSpPr txBox="1"/>
          <p:nvPr/>
        </p:nvSpPr>
        <p:spPr>
          <a:xfrm>
            <a:off x="5111025" y="3509350"/>
            <a:ext cx="21747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Example</a:t>
            </a:r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460950" y="26505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CrazyFlie Open Source Software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825" y="0"/>
            <a:ext cx="791174" cy="79117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 txBox="1"/>
          <p:nvPr/>
        </p:nvSpPr>
        <p:spPr>
          <a:xfrm>
            <a:off x="134063" y="1804525"/>
            <a:ext cx="2781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193" name="Shape 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700" y="1774425"/>
            <a:ext cx="2727726" cy="225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 txBox="1"/>
          <p:nvPr/>
        </p:nvSpPr>
        <p:spPr>
          <a:xfrm>
            <a:off x="3222475" y="4032050"/>
            <a:ext cx="298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54545"/>
                </a:solidFill>
              </a:rPr>
              <a:t>Use open source software to get needed data:</a:t>
            </a:r>
            <a:endParaRPr sz="900">
              <a:solidFill>
                <a:srgbClr val="454545"/>
              </a:solidFill>
            </a:endParaRPr>
          </a:p>
          <a:p>
            <a:pPr indent="-2857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900"/>
              <a:buChar char="●"/>
            </a:pPr>
            <a:r>
              <a:rPr lang="en" sz="900">
                <a:solidFill>
                  <a:srgbClr val="454545"/>
                </a:solidFill>
              </a:rPr>
              <a:t>Yaw, Roll, Pitch angles</a:t>
            </a:r>
            <a:endParaRPr sz="900">
              <a:solidFill>
                <a:srgbClr val="454545"/>
              </a:solidFill>
            </a:endParaRPr>
          </a:p>
          <a:p>
            <a:pPr indent="-2857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900"/>
              <a:buChar char="●"/>
            </a:pPr>
            <a:r>
              <a:rPr lang="en" sz="900">
                <a:solidFill>
                  <a:srgbClr val="454545"/>
                </a:solidFill>
              </a:rPr>
              <a:t> IMU (acceleration, velocity)</a:t>
            </a:r>
            <a:endParaRPr sz="900">
              <a:solidFill>
                <a:srgbClr val="454545"/>
              </a:solidFill>
            </a:endParaRPr>
          </a:p>
          <a:p>
            <a:pPr indent="-2857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900"/>
              <a:buChar char="●"/>
            </a:pPr>
            <a:r>
              <a:rPr lang="en" sz="900">
                <a:solidFill>
                  <a:srgbClr val="454545"/>
                </a:solidFill>
              </a:rPr>
              <a:t>Set thrust level to some ideal value</a:t>
            </a:r>
            <a:endParaRPr sz="900">
              <a:solidFill>
                <a:srgbClr val="454545"/>
              </a:solidFill>
            </a:endParaRPr>
          </a:p>
          <a:p>
            <a:pPr indent="-2857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900"/>
              <a:buChar char="●"/>
            </a:pPr>
            <a:r>
              <a:rPr lang="en" sz="900">
                <a:solidFill>
                  <a:srgbClr val="454545"/>
                </a:solidFill>
              </a:rPr>
              <a:t>PS4 controller → Mapping controller  to different signals </a:t>
            </a:r>
            <a:endParaRPr sz="900">
              <a:solidFill>
                <a:srgbClr val="454545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Shape 1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8150" y="1955972"/>
            <a:ext cx="3504900" cy="189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Shape 196"/>
          <p:cNvSpPr txBox="1"/>
          <p:nvPr/>
        </p:nvSpPr>
        <p:spPr>
          <a:xfrm>
            <a:off x="289700" y="4042600"/>
            <a:ext cx="2353500" cy="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Figure 1- Screen of CF virtual machine</a:t>
            </a:r>
            <a:endParaRPr sz="800"/>
          </a:p>
        </p:txBody>
      </p:sp>
      <p:sp>
        <p:nvSpPr>
          <p:cNvPr id="197" name="Shape 197"/>
          <p:cNvSpPr txBox="1"/>
          <p:nvPr/>
        </p:nvSpPr>
        <p:spPr>
          <a:xfrm>
            <a:off x="5753850" y="3892225"/>
            <a:ext cx="2353500" cy="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Figure 2- CF datasheet IMU  </a:t>
            </a:r>
            <a:endParaRPr sz="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460950" y="26505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 Center Spinning Mass PCB Design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Shape 20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825" y="0"/>
            <a:ext cx="791174" cy="791174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 txBox="1"/>
          <p:nvPr/>
        </p:nvSpPr>
        <p:spPr>
          <a:xfrm>
            <a:off x="134075" y="1804525"/>
            <a:ext cx="3641100" cy="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Initially: </a:t>
            </a:r>
            <a:endParaRPr sz="1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Design a separate PCB for our spinning mass controller:  </a:t>
            </a:r>
            <a:endParaRPr b="1" sz="1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Needed Components:</a:t>
            </a:r>
            <a:endParaRPr b="1" sz="1000"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b="1" lang="en" sz="1000"/>
              <a:t>MCU</a:t>
            </a:r>
            <a:endParaRPr b="1" sz="1000"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b="1" lang="en" sz="1000"/>
              <a:t>Motor Driver</a:t>
            </a:r>
            <a:endParaRPr b="1" sz="1000"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b="1" lang="en" sz="1000"/>
              <a:t>Voltage Regulator</a:t>
            </a:r>
            <a:endParaRPr b="1" sz="1000"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b="1" lang="en" sz="1000" u="sng"/>
              <a:t>DC motor</a:t>
            </a:r>
            <a:endParaRPr b="1" sz="1000" u="sng"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b="1" lang="en" sz="1000" u="sng"/>
              <a:t>Encoder</a:t>
            </a:r>
            <a:endParaRPr b="1" sz="1000" u="sng"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b="1" lang="en" sz="1000"/>
              <a:t>Programmer pins</a:t>
            </a:r>
            <a:endParaRPr b="1" sz="1000"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b="1" lang="en" sz="1000"/>
              <a:t>RF/Bluetooth Module</a:t>
            </a:r>
            <a:endParaRPr b="1"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b="1" lang="en" sz="1000"/>
              <a:t>Same MCU as CF  </a:t>
            </a:r>
            <a:endParaRPr b="1" sz="1000"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b="1" lang="en" sz="1000"/>
              <a:t>Chosen Motor driver would not work on our specific motor</a:t>
            </a:r>
            <a:endParaRPr b="1" sz="1000"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b="1" lang="en" sz="1000"/>
              <a:t>Voltage regulator is not needed</a:t>
            </a:r>
            <a:endParaRPr b="1" sz="1000"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b="1" lang="en" sz="1000"/>
              <a:t>RF/Bluetooth module+programming (through micro usb is provided)  </a:t>
            </a:r>
            <a:endParaRPr b="1" sz="1000"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b="1" lang="en" sz="1000"/>
              <a:t>More robust connection to user controller </a:t>
            </a:r>
            <a:endParaRPr b="1" sz="1000"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t/>
            </a:r>
            <a:endParaRPr b="1" sz="1000"/>
          </a:p>
        </p:txBody>
      </p:sp>
      <p:pic>
        <p:nvPicPr>
          <p:cNvPr id="206" name="Shape 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0699" y="1902600"/>
            <a:ext cx="4069951" cy="298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460950" y="26505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 Center Spinning Mass Controller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Shape 2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825" y="0"/>
            <a:ext cx="791174" cy="79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 rotWithShape="1">
          <a:blip r:embed="rId4">
            <a:alphaModFix/>
          </a:blip>
          <a:srcRect b="21406" l="0" r="0" t="24521"/>
          <a:stretch/>
        </p:blipFill>
        <p:spPr>
          <a:xfrm rot="-5400000">
            <a:off x="273726" y="2384699"/>
            <a:ext cx="1503075" cy="1759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0002" y="2375363"/>
            <a:ext cx="3921383" cy="205363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Shape 216"/>
          <p:cNvSpPr txBox="1"/>
          <p:nvPr/>
        </p:nvSpPr>
        <p:spPr>
          <a:xfrm>
            <a:off x="3461350" y="1895125"/>
            <a:ext cx="21483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Controller components</a:t>
            </a:r>
            <a:endParaRPr sz="1200"/>
          </a:p>
        </p:txBody>
      </p:sp>
      <p:sp>
        <p:nvSpPr>
          <p:cNvPr id="217" name="Shape 217"/>
          <p:cNvSpPr txBox="1"/>
          <p:nvPr/>
        </p:nvSpPr>
        <p:spPr>
          <a:xfrm>
            <a:off x="6431600" y="1895125"/>
            <a:ext cx="25680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Crazyflie Component Placement </a:t>
            </a:r>
            <a:endParaRPr sz="1200"/>
          </a:p>
        </p:txBody>
      </p:sp>
      <p:sp>
        <p:nvSpPr>
          <p:cNvPr id="218" name="Shape 218"/>
          <p:cNvSpPr txBox="1"/>
          <p:nvPr/>
        </p:nvSpPr>
        <p:spPr>
          <a:xfrm>
            <a:off x="145625" y="1895125"/>
            <a:ext cx="21483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Initial Prototype</a:t>
            </a:r>
            <a:endParaRPr sz="1200"/>
          </a:p>
        </p:txBody>
      </p:sp>
      <p:cxnSp>
        <p:nvCxnSpPr>
          <p:cNvPr id="219" name="Shape 219"/>
          <p:cNvCxnSpPr/>
          <p:nvPr/>
        </p:nvCxnSpPr>
        <p:spPr>
          <a:xfrm flipH="1">
            <a:off x="530425" y="3284675"/>
            <a:ext cx="525900" cy="133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Shape 220"/>
          <p:cNvCxnSpPr/>
          <p:nvPr/>
        </p:nvCxnSpPr>
        <p:spPr>
          <a:xfrm flipH="1">
            <a:off x="945013" y="3920175"/>
            <a:ext cx="160500" cy="62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" name="Shape 221"/>
          <p:cNvSpPr txBox="1"/>
          <p:nvPr/>
        </p:nvSpPr>
        <p:spPr>
          <a:xfrm>
            <a:off x="49025" y="4586350"/>
            <a:ext cx="1675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 Motor</a:t>
            </a:r>
            <a:endParaRPr/>
          </a:p>
        </p:txBody>
      </p:sp>
      <p:pic>
        <p:nvPicPr>
          <p:cNvPr id="222" name="Shape 2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6475" y="2530475"/>
            <a:ext cx="3014723" cy="146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460950" y="26505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 Center Spinning Mass DC Motor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Shape 2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825" y="0"/>
            <a:ext cx="791174" cy="79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629" y="1790625"/>
            <a:ext cx="2847274" cy="18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/>
        </p:nvSpPr>
        <p:spPr>
          <a:xfrm>
            <a:off x="6431600" y="1707075"/>
            <a:ext cx="26406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Shape 232"/>
          <p:cNvSpPr txBox="1"/>
          <p:nvPr/>
        </p:nvSpPr>
        <p:spPr>
          <a:xfrm>
            <a:off x="332925" y="4572950"/>
            <a:ext cx="20145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Simulation Data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Spinning mass &lt; 6g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33" name="Shape 233"/>
          <p:cNvSpPr txBox="1"/>
          <p:nvPr/>
        </p:nvSpPr>
        <p:spPr>
          <a:xfrm>
            <a:off x="3139100" y="3156500"/>
            <a:ext cx="47601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Current and Power Calculation → Not following datasheet</a:t>
            </a:r>
            <a:endParaRPr sz="1000"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No voltage regulator on CF schematics </a:t>
            </a:r>
            <a:endParaRPr sz="1000"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Test results in lab :</a:t>
            </a:r>
            <a:endParaRPr sz="1000"/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/>
              <a:t>We can run it at V=0.5v (with drawn current of 0.4)</a:t>
            </a:r>
            <a:endParaRPr sz="1000"/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/>
              <a:t>Stall current ~ 3.5 A</a:t>
            </a:r>
            <a:endParaRPr sz="1000"/>
          </a:p>
          <a:p>
            <a:pPr indent="-292100" lvl="1" marL="914400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/>
              <a:t>Can rotate up to 40g mass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158600" y="3670400"/>
            <a:ext cx="2781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CF drone DC motor </a:t>
            </a:r>
            <a:endParaRPr sz="1000"/>
          </a:p>
        </p:txBody>
      </p:sp>
      <p:pic>
        <p:nvPicPr>
          <p:cNvPr id="235" name="Shape 235"/>
          <p:cNvPicPr preferRelativeResize="0"/>
          <p:nvPr/>
        </p:nvPicPr>
        <p:blipFill rotWithShape="1">
          <a:blip r:embed="rId5">
            <a:alphaModFix/>
          </a:blip>
          <a:srcRect b="0" l="0" r="59044" t="0"/>
          <a:stretch/>
        </p:blipFill>
        <p:spPr>
          <a:xfrm>
            <a:off x="3139094" y="1817725"/>
            <a:ext cx="2276825" cy="101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460950" y="38215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Differential Flatness &amp; Drone Modeling</a:t>
            </a:r>
            <a:endParaRPr/>
          </a:p>
        </p:txBody>
      </p:sp>
      <p:sp>
        <p:nvSpPr>
          <p:cNvPr id="241" name="Shape 2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825" y="0"/>
            <a:ext cx="791174" cy="79117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Shape 243"/>
          <p:cNvSpPr txBox="1"/>
          <p:nvPr/>
        </p:nvSpPr>
        <p:spPr>
          <a:xfrm>
            <a:off x="4408575" y="1823825"/>
            <a:ext cx="4115100" cy="27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454545"/>
                </a:solidFill>
                <a:latin typeface="Calibri"/>
                <a:ea typeface="Calibri"/>
                <a:cs typeface="Calibri"/>
                <a:sym typeface="Calibri"/>
              </a:rPr>
              <a:t>Mathematical Model</a:t>
            </a:r>
            <a:endParaRPr sz="1800">
              <a:solidFill>
                <a:srgbClr val="45454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rgbClr val="454545"/>
                </a:solidFill>
                <a:latin typeface="Calibri"/>
                <a:ea typeface="Calibri"/>
                <a:cs typeface="Calibri"/>
                <a:sym typeface="Calibri"/>
              </a:rPr>
              <a:t>Differential Flatness</a:t>
            </a:r>
            <a:endParaRPr sz="1800">
              <a:solidFill>
                <a:srgbClr val="45454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rgbClr val="454545"/>
                </a:solidFill>
                <a:latin typeface="Calibri"/>
                <a:ea typeface="Calibri"/>
                <a:cs typeface="Calibri"/>
                <a:sym typeface="Calibri"/>
              </a:rPr>
              <a:t>Including payload </a:t>
            </a:r>
            <a:endParaRPr sz="1800">
              <a:solidFill>
                <a:srgbClr val="45454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rgbClr val="454545"/>
                </a:solidFill>
                <a:latin typeface="Calibri"/>
                <a:ea typeface="Calibri"/>
                <a:cs typeface="Calibri"/>
                <a:sym typeface="Calibri"/>
              </a:rPr>
              <a:t>Difficulties: math is hard &amp; reworking our assumptions is time consuming</a:t>
            </a:r>
            <a:endParaRPr sz="1800">
              <a:solidFill>
                <a:srgbClr val="45454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454545"/>
                </a:solidFill>
                <a:latin typeface="Calibri"/>
                <a:ea typeface="Calibri"/>
                <a:cs typeface="Calibri"/>
                <a:sym typeface="Calibri"/>
              </a:rPr>
              <a:t>Design</a:t>
            </a:r>
            <a:endParaRPr sz="1800">
              <a:solidFill>
                <a:srgbClr val="45454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rgbClr val="454545"/>
                </a:solidFill>
                <a:latin typeface="Calibri"/>
                <a:ea typeface="Calibri"/>
                <a:cs typeface="Calibri"/>
                <a:sym typeface="Calibri"/>
              </a:rPr>
              <a:t>Possible changes to better suit rocket model</a:t>
            </a:r>
            <a:endParaRPr sz="1800">
              <a:solidFill>
                <a:srgbClr val="45454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Shape 2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450" y="1823825"/>
            <a:ext cx="4001213" cy="300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title"/>
          </p:nvPr>
        </p:nvSpPr>
        <p:spPr>
          <a:xfrm>
            <a:off x="460950" y="38215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Analog control</a:t>
            </a:r>
            <a:r>
              <a:rPr lang="en"/>
              <a:t> </a:t>
            </a:r>
            <a:endParaRPr/>
          </a:p>
        </p:txBody>
      </p:sp>
      <p:sp>
        <p:nvSpPr>
          <p:cNvPr id="250" name="Shape 25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825" y="0"/>
            <a:ext cx="791174" cy="79117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 txBox="1"/>
          <p:nvPr/>
        </p:nvSpPr>
        <p:spPr>
          <a:xfrm>
            <a:off x="3659825" y="1942600"/>
            <a:ext cx="2035200" cy="27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54545"/>
                </a:solidFill>
                <a:latin typeface="Calibri"/>
                <a:ea typeface="Calibri"/>
                <a:cs typeface="Calibri"/>
                <a:sym typeface="Calibri"/>
              </a:rPr>
              <a:t>Considered controlling the actuator &amp; mass using a gyroscope with a potentiometer attached to it.</a:t>
            </a:r>
            <a:endParaRPr>
              <a:solidFill>
                <a:srgbClr val="45454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5454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5454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Shape 2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3650" y="2790775"/>
            <a:ext cx="3217675" cy="219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775" y="1861825"/>
            <a:ext cx="3448050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460950" y="38215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Control</a:t>
            </a:r>
            <a:endParaRPr/>
          </a:p>
        </p:txBody>
      </p:sp>
      <p:sp>
        <p:nvSpPr>
          <p:cNvPr id="260" name="Shape 2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825" y="0"/>
            <a:ext cx="791174" cy="791174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 txBox="1"/>
          <p:nvPr/>
        </p:nvSpPr>
        <p:spPr>
          <a:xfrm>
            <a:off x="298025" y="1942600"/>
            <a:ext cx="8396100" cy="27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454545"/>
                </a:solidFill>
                <a:latin typeface="Calibri"/>
                <a:ea typeface="Calibri"/>
                <a:cs typeface="Calibri"/>
                <a:sym typeface="Calibri"/>
              </a:rPr>
              <a:t>Rotor speed is approximately related speed by a first order D.E.</a:t>
            </a:r>
            <a:endParaRPr>
              <a:solidFill>
                <a:srgbClr val="45454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5454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5454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454545"/>
                </a:solidFill>
                <a:latin typeface="Calibri"/>
                <a:ea typeface="Calibri"/>
                <a:cs typeface="Calibri"/>
                <a:sym typeface="Calibri"/>
              </a:rPr>
              <a:t>Generalized model for a motor</a:t>
            </a:r>
            <a:endParaRPr>
              <a:solidFill>
                <a:srgbClr val="45454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5454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5454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5454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5454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5454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5454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5454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454545"/>
                </a:solidFill>
                <a:latin typeface="Calibri"/>
                <a:ea typeface="Calibri"/>
                <a:cs typeface="Calibri"/>
                <a:sym typeface="Calibri"/>
              </a:rPr>
              <a:t>Motor control is no easy task either</a:t>
            </a:r>
            <a:endParaRPr>
              <a:solidFill>
                <a:srgbClr val="45454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400"/>
              <a:buFont typeface="Calibri"/>
              <a:buChar char="○"/>
            </a:pPr>
            <a:r>
              <a:rPr lang="en">
                <a:solidFill>
                  <a:srgbClr val="454545"/>
                </a:solidFill>
                <a:latin typeface="Calibri"/>
                <a:ea typeface="Calibri"/>
                <a:cs typeface="Calibri"/>
                <a:sym typeface="Calibri"/>
              </a:rPr>
              <a:t>Considers: Type of motor, drift, load, torque, RPM …</a:t>
            </a:r>
            <a:endParaRPr>
              <a:solidFill>
                <a:srgbClr val="45454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400"/>
              <a:buFont typeface="Calibri"/>
              <a:buChar char="○"/>
            </a:pPr>
            <a:r>
              <a:rPr lang="en">
                <a:solidFill>
                  <a:srgbClr val="454545"/>
                </a:solidFill>
                <a:latin typeface="Calibri"/>
                <a:ea typeface="Calibri"/>
                <a:cs typeface="Calibri"/>
                <a:sym typeface="Calibri"/>
              </a:rPr>
              <a:t>Motor models are are fairly well documented</a:t>
            </a:r>
            <a:endParaRPr>
              <a:solidFill>
                <a:srgbClr val="45454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5454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Shape 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1450" y="2327775"/>
            <a:ext cx="1826685" cy="48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288" y="2914700"/>
            <a:ext cx="5526576" cy="140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Shape 2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4675" y="2336125"/>
            <a:ext cx="3047575" cy="275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AutoNum type="arabicParenR"/>
            </a:pPr>
            <a:r>
              <a:rPr lang="en" sz="2400"/>
              <a:t>Mathematical Model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AutoNum type="arabicParenR"/>
            </a:pPr>
            <a:r>
              <a:rPr lang="en" sz="2400"/>
              <a:t>Simulation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AutoNum type="arabicParenR"/>
            </a:pPr>
            <a:r>
              <a:rPr lang="en" sz="2400"/>
              <a:t>System Design and Software</a:t>
            </a:r>
            <a:endParaRPr sz="2400"/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AutoNum type="arabicParenR"/>
            </a:pPr>
            <a:r>
              <a:rPr lang="en" sz="2400"/>
              <a:t>Motor &amp; Mass Control</a:t>
            </a:r>
            <a:endParaRPr sz="2400"/>
          </a:p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460950" y="38215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Control</a:t>
            </a:r>
            <a:endParaRPr/>
          </a:p>
        </p:txBody>
      </p:sp>
      <p:sp>
        <p:nvSpPr>
          <p:cNvPr id="271" name="Shape 27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825" y="0"/>
            <a:ext cx="791174" cy="79117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 txBox="1"/>
          <p:nvPr/>
        </p:nvSpPr>
        <p:spPr>
          <a:xfrm>
            <a:off x="298025" y="1942600"/>
            <a:ext cx="8396100" cy="27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454545"/>
                </a:solidFill>
                <a:latin typeface="Calibri"/>
                <a:ea typeface="Calibri"/>
                <a:cs typeface="Calibri"/>
                <a:sym typeface="Calibri"/>
              </a:rPr>
              <a:t>LabView vs SImulink</a:t>
            </a:r>
            <a:endParaRPr>
              <a:solidFill>
                <a:srgbClr val="45454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454545"/>
                </a:solidFill>
                <a:latin typeface="Calibri"/>
                <a:ea typeface="Calibri"/>
                <a:cs typeface="Calibri"/>
                <a:sym typeface="Calibri"/>
              </a:rPr>
              <a:t>Stepper motor is likely best choice for proof of concept build</a:t>
            </a:r>
            <a:endParaRPr>
              <a:solidFill>
                <a:srgbClr val="45454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454545"/>
                </a:solidFill>
                <a:latin typeface="Calibri"/>
                <a:ea typeface="Calibri"/>
                <a:cs typeface="Calibri"/>
                <a:sym typeface="Calibri"/>
              </a:rPr>
              <a:t>DC motor with encoder for the QuadCopter due to size/weight</a:t>
            </a:r>
            <a:endParaRPr>
              <a:solidFill>
                <a:srgbClr val="45454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" name="Shape 2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7350" y="3126175"/>
            <a:ext cx="2916650" cy="1948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0067" y="1799925"/>
            <a:ext cx="1572182" cy="117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 txBox="1"/>
          <p:nvPr/>
        </p:nvSpPr>
        <p:spPr>
          <a:xfrm>
            <a:off x="6468525" y="2895125"/>
            <a:ext cx="24342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*scaling not that off</a:t>
            </a:r>
            <a:endParaRPr/>
          </a:p>
        </p:txBody>
      </p:sp>
      <p:pic>
        <p:nvPicPr>
          <p:cNvPr id="277" name="Shape 2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2149" y="2775849"/>
            <a:ext cx="4821350" cy="205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Shape 278"/>
          <p:cNvSpPr txBox="1"/>
          <p:nvPr/>
        </p:nvSpPr>
        <p:spPr>
          <a:xfrm>
            <a:off x="156600" y="4615525"/>
            <a:ext cx="57018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https://www.mathworks.com/help/physmod/elec/examples/stepper-motor-with-control.html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471900" y="4339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Proof of Concept Build</a:t>
            </a:r>
            <a:endParaRPr/>
          </a:p>
        </p:txBody>
      </p:sp>
      <p:sp>
        <p:nvSpPr>
          <p:cNvPr id="284" name="Shape 28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1889363"/>
            <a:ext cx="2769624" cy="276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Shape 2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8525" y="1889375"/>
            <a:ext cx="3105375" cy="31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Shape 287"/>
          <p:cNvSpPr txBox="1"/>
          <p:nvPr/>
        </p:nvSpPr>
        <p:spPr>
          <a:xfrm>
            <a:off x="6466225" y="1889375"/>
            <a:ext cx="2475000" cy="28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Fusion 360 to fabricate a mounting platform for the stepper motor and encoder that will be connected to a laptop running simulink to perform my tests.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x="460950" y="38215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293" name="Shape 29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294" name="Shape 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825" y="0"/>
            <a:ext cx="791174" cy="79117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Shape 295"/>
          <p:cNvSpPr txBox="1"/>
          <p:nvPr/>
        </p:nvSpPr>
        <p:spPr>
          <a:xfrm>
            <a:off x="298025" y="1942600"/>
            <a:ext cx="8396100" cy="27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5454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5454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AutoNum type="arabicPeriod"/>
            </a:pPr>
            <a:r>
              <a:rPr lang="en" sz="10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https://www.seeedstudio.com/Crazyflie-2.0-Spare-7x16-mm-coreless-DC-motor-with-connector-p-2115.html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AutoNum type="arabicPeriod"/>
            </a:pPr>
            <a:r>
              <a:rPr lang="en" sz="1000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http://users.physics.harvard.edu/~morii/phys151/lectures/Lecture09.pdf</a:t>
            </a:r>
            <a:endParaRPr sz="1000">
              <a:solidFill>
                <a:srgbClr val="45454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AutoNum type="arabicPeriod"/>
            </a:pPr>
            <a:r>
              <a:rPr lang="en" sz="1000" u="sng">
                <a:solidFill>
                  <a:schemeClr val="accent5"/>
                </a:solidFill>
                <a:hlinkClick r:id="rId6"/>
              </a:rPr>
              <a:t>Headatchalkboard.png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AutoNum type="arabicPeriod"/>
            </a:pPr>
            <a:r>
              <a:rPr lang="en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https://www.mathworks.com/help/physmod/elec/examples/stepper-motor-with-control.html</a:t>
            </a:r>
            <a:r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AutoNum type="arabicPeriod"/>
            </a:pPr>
            <a:r>
              <a:rPr lang="en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https://store.bitcraze.io/products/6-mm-dc-motor</a:t>
            </a:r>
            <a:r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AutoNum type="arabicPeriod"/>
            </a:pPr>
            <a:r>
              <a:rPr lang="en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9"/>
              </a:rPr>
              <a:t>https://www.inventables.com/technologies/stepper-motor-nema-17</a:t>
            </a:r>
            <a:r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AutoNum type="arabicPeriod"/>
            </a:pPr>
            <a:r>
              <a:rPr lang="en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0"/>
              </a:rPr>
              <a:t>https://www.amazon.com/Pixnor-Tripod-Camera-Camcorder-Bracket/dp/B01EFI8LOO</a:t>
            </a:r>
            <a:r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AutoNum type="arabicPeriod"/>
            </a:pPr>
            <a:r>
              <a:rPr lang="en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1"/>
              </a:rPr>
              <a:t>https://www.bhphotovideo.com/c/product/1157871-REG/benro_tad37c_adventure_8x_carbon_fiber.html</a:t>
            </a:r>
            <a:r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(a cheaper one)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AutoNum type="arabicPeriod"/>
            </a:pPr>
            <a:r>
              <a:rPr lang="en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2"/>
              </a:rPr>
              <a:t>https://encyclopedia2.thefreedictionary.com/Gyroscopic+Integrator</a:t>
            </a:r>
            <a:r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AutoNum type="arabicPeriod"/>
            </a:pPr>
            <a:r>
              <a:rPr lang="en" sz="1100" u="sng">
                <a:solidFill>
                  <a:schemeClr val="hlink"/>
                </a:solidFill>
                <a:hlinkClick r:id="rId13"/>
              </a:rPr>
              <a:t>https://www.mathworks.com/help/physmod/elec/examples/stepper-motor-with-control.html</a:t>
            </a:r>
            <a:endParaRPr sz="1100" u="sng">
              <a:solidFill>
                <a:schemeClr val="hlink"/>
              </a:solidFill>
              <a:hlinkClick r:id="rId14"/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AutoNum type="arabicPeriod"/>
            </a:pPr>
            <a:r>
              <a:rPr lang="en" sz="1100" u="sng">
                <a:solidFill>
                  <a:schemeClr val="hlink"/>
                </a:solidFill>
                <a:hlinkClick r:id="rId15"/>
              </a:rPr>
              <a:t>http://ctms.engin.umich.edu/CTMS/index.php?example=MotorPosition&amp;section=SimulinkModeling</a:t>
            </a:r>
            <a:endParaRPr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000"/>
              <a:buFont typeface="Roboto"/>
              <a:buAutoNum type="arabicPeriod"/>
            </a:pPr>
            <a:r>
              <a:rPr lang="en" sz="1100" u="sng">
                <a:solidFill>
                  <a:schemeClr val="hlink"/>
                </a:solidFill>
                <a:hlinkClick r:id="rId16"/>
              </a:rPr>
              <a:t>https://repository.upenn.edu/cgi/viewcontent.cgi?article=1705&amp;context=edissertations</a:t>
            </a:r>
            <a:endParaRPr>
              <a:solidFill>
                <a:srgbClr val="45454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Euler Angle → Quaternion</a:t>
            </a:r>
            <a:endParaRPr/>
          </a:p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Avoid Gimbal-lock problem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 Trigonometry function in Rotation Matrix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Useful properties 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Angular Acceleration</a:t>
            </a:r>
            <a:endParaRPr/>
          </a:p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888" y="3676775"/>
            <a:ext cx="2257425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0950" y="3333875"/>
            <a:ext cx="535305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7100" y="2628575"/>
            <a:ext cx="1552575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Newton’s Second Law of Rotation</a:t>
            </a:r>
            <a:endParaRPr/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Torque introduced by:</a:t>
            </a:r>
            <a:endParaRPr/>
          </a:p>
          <a:p>
            <a:pPr indent="-342900" lvl="0" marL="9144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 Point torque with no positional dependence</a:t>
            </a:r>
            <a:endParaRPr/>
          </a:p>
          <a:p>
            <a:pPr indent="-342900" lvl="0" marL="914400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Torque introduced by force depending on distance from CoM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Moment of Inertia is a tensor and is dependent on reference frame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225" y="4096900"/>
            <a:ext cx="17526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1225" y="3219400"/>
            <a:ext cx="4953000" cy="3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Orientation is hard</a:t>
            </a:r>
            <a:endParaRPr/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Acceleration                                                        Angular Acceleration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7" y="2571422"/>
            <a:ext cx="2272475" cy="1752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1571" y="3305971"/>
            <a:ext cx="5510676" cy="13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6750" y="2571413"/>
            <a:ext cx="2661406" cy="4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is hard</a:t>
            </a:r>
            <a:endParaRPr/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Instead of the form: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are getting this form: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And lineralized it at each operating point.</a:t>
            </a:r>
            <a:endParaRPr/>
          </a:p>
        </p:txBody>
      </p:sp>
      <p:sp>
        <p:nvSpPr>
          <p:cNvPr id="114" name="Shape 1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5509" y="1701875"/>
            <a:ext cx="4468491" cy="29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400" y="2374950"/>
            <a:ext cx="2232906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400" y="3441925"/>
            <a:ext cx="2511156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201775" y="1054050"/>
            <a:ext cx="8222100" cy="6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: 3D World Editor</a:t>
            </a:r>
            <a:endParaRPr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825" y="0"/>
            <a:ext cx="791174" cy="79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500" y="2225025"/>
            <a:ext cx="4912976" cy="24706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/>
        </p:nvSpPr>
        <p:spPr>
          <a:xfrm>
            <a:off x="2239513" y="1707750"/>
            <a:ext cx="19749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Designer Interface</a:t>
            </a:r>
            <a:endParaRPr/>
          </a:p>
        </p:txBody>
      </p:sp>
      <p:pic>
        <p:nvPicPr>
          <p:cNvPr id="127" name="Shape 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0950" y="3012050"/>
            <a:ext cx="1257450" cy="20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/>
          <p:nvPr/>
        </p:nvSpPr>
        <p:spPr>
          <a:xfrm>
            <a:off x="6209162" y="1756075"/>
            <a:ext cx="2330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Axis-angle representation</a:t>
            </a:r>
            <a:endParaRPr/>
          </a:p>
        </p:txBody>
      </p:sp>
      <p:pic>
        <p:nvPicPr>
          <p:cNvPr id="129" name="Shape 1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1594" y="2199182"/>
            <a:ext cx="2785500" cy="74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Simulation: Building 3D Geometric Structure</a:t>
            </a:r>
            <a:endParaRPr/>
          </a:p>
        </p:txBody>
      </p:sp>
      <p:sp>
        <p:nvSpPr>
          <p:cNvPr id="135" name="Shape 1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375" y="1781100"/>
            <a:ext cx="3905250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4900" y="1958150"/>
            <a:ext cx="3928640" cy="2884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2825" y="0"/>
            <a:ext cx="791174" cy="79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432525" y="50427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: Simulink Schematic </a:t>
            </a:r>
            <a:endParaRPr/>
          </a:p>
        </p:txBody>
      </p:sp>
      <p:sp>
        <p:nvSpPr>
          <p:cNvPr id="144" name="Shape 1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825" y="0"/>
            <a:ext cx="791174" cy="79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0325" y="2271575"/>
            <a:ext cx="5313999" cy="277534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/>
          <p:nvPr/>
        </p:nvSpPr>
        <p:spPr>
          <a:xfrm>
            <a:off x="2606925" y="1830500"/>
            <a:ext cx="4029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Simulink block diagram for the simulation test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